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40D20-6722-4DD3-A499-5BF46DDA7C06}" type="datetimeFigureOut">
              <a:rPr lang="en-US" smtClean="0"/>
              <a:pPr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CCAD8-B965-4257-968C-88A4EDCD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14600" y="2895600"/>
            <a:ext cx="3429000" cy="14478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/>
              <a:t>Ilie Moromete „cel din urmă țăran”</a:t>
            </a:r>
          </a:p>
          <a:p>
            <a:pPr algn="ctr"/>
            <a:r>
              <a:rPr lang="ro-RO" dirty="0"/>
              <a:t>(Nicolae Manolescu)</a:t>
            </a:r>
            <a:endParaRPr lang="en-US" dirty="0"/>
          </a:p>
        </p:txBody>
      </p:sp>
      <p:cxnSp>
        <p:nvCxnSpPr>
          <p:cNvPr id="9" name="Straight Arrow Connector 8"/>
          <p:cNvCxnSpPr>
            <a:stCxn id="4" idx="0"/>
          </p:cNvCxnSpPr>
          <p:nvPr/>
        </p:nvCxnSpPr>
        <p:spPr>
          <a:xfrm flipH="1" flipV="1">
            <a:off x="4191000" y="1752600"/>
            <a:ext cx="381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1000" y="914400"/>
            <a:ext cx="838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/>
              <a:t>1</a:t>
            </a:r>
            <a:r>
              <a:rPr lang="ro-RO" dirty="0"/>
              <a:t>.</a:t>
            </a:r>
            <a:r>
              <a:rPr lang="en-US" dirty="0" err="1"/>
              <a:t>Tipul</a:t>
            </a:r>
            <a:r>
              <a:rPr lang="en-US" dirty="0"/>
              <a:t> </a:t>
            </a:r>
            <a:r>
              <a:rPr lang="ro-RO" dirty="0"/>
              <a:t> țăranu</a:t>
            </a:r>
            <a:r>
              <a:rPr lang="en-US" dirty="0"/>
              <a:t>l </a:t>
            </a:r>
            <a:r>
              <a:rPr lang="ro-RO" dirty="0"/>
              <a:t> din satul Siliștea-Gumești, ce nu seamănă cu niciunul din prototipurile anterioare ale literaturii rurale ( Ion, Mara, Vitoria Lipan)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76400" y="2286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i="1" u="sng" dirty="0"/>
              <a:t>SCHEMĂ DE CARACTERIZARE A LUI ILIE MOROMETE</a:t>
            </a:r>
            <a:endParaRPr lang="en-US" sz="2400" b="1" i="1" u="sng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5029200" y="2133600"/>
            <a:ext cx="762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91200" y="1905000"/>
            <a:ext cx="335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/>
              <a:t>2</a:t>
            </a:r>
            <a:r>
              <a:rPr lang="ro-RO" dirty="0"/>
              <a:t>. Al omului contemplativ, inteligent, temperat, un filozof care iubește liniștea și, mai ales, independența de gândire și exprimare a opiniilor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867400" y="3810000"/>
            <a:ext cx="533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15000" y="4114800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/>
              <a:t>3</a:t>
            </a:r>
            <a:r>
              <a:rPr lang="ro-RO" dirty="0"/>
              <a:t>. Al omului tradiționalist care dorește ca </a:t>
            </a:r>
            <a:r>
              <a:rPr lang="ro-RO" i="1" dirty="0"/>
              <a:t>familia</a:t>
            </a:r>
            <a:r>
              <a:rPr lang="ro-RO" dirty="0"/>
              <a:t> și </a:t>
            </a:r>
            <a:r>
              <a:rPr lang="ro-RO" i="1" dirty="0"/>
              <a:t>proprietatea  </a:t>
            </a:r>
            <a:r>
              <a:rPr lang="ro-RO" dirty="0"/>
              <a:t>să dăinuie</a:t>
            </a: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4267200" y="4343400"/>
            <a:ext cx="76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09600" y="5410200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/>
              <a:t>4</a:t>
            </a:r>
            <a:r>
              <a:rPr lang="ro-RO" dirty="0"/>
              <a:t>. Este un </a:t>
            </a:r>
            <a:r>
              <a:rPr lang="ro-RO" b="1" i="1" dirty="0"/>
              <a:t>tip nou </a:t>
            </a:r>
            <a:r>
              <a:rPr lang="ro-RO" dirty="0"/>
              <a:t>de țăran pentru că nu este nici însetat de pământ, nici de îmbogățire cu orice preț, nici insul teluric purtat de instincte </a:t>
            </a:r>
            <a:r>
              <a:rPr lang="ro-RO"/>
              <a:t>necontrolate,</a:t>
            </a:r>
          </a:p>
          <a:p>
            <a:r>
              <a:rPr lang="ro-RO"/>
              <a:t> </a:t>
            </a:r>
            <a:r>
              <a:rPr lang="ro-RO" dirty="0"/>
              <a:t>așa cum este personajul Ion al lui Liviu Rebreanu</a:t>
            </a:r>
            <a:endParaRPr lang="en-US" dirty="0"/>
          </a:p>
        </p:txBody>
      </p:sp>
      <p:cxnSp>
        <p:nvCxnSpPr>
          <p:cNvPr id="36" name="Straight Arrow Connector 35"/>
          <p:cNvCxnSpPr>
            <a:stCxn id="4" idx="1"/>
          </p:cNvCxnSpPr>
          <p:nvPr/>
        </p:nvCxnSpPr>
        <p:spPr>
          <a:xfrm flipH="1" flipV="1">
            <a:off x="2133600" y="2819401"/>
            <a:ext cx="883166" cy="288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28600" y="2438400"/>
            <a:ext cx="198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/>
              <a:t>5</a:t>
            </a:r>
            <a:r>
              <a:rPr lang="ro-RO" dirty="0"/>
              <a:t>. Tipul țăranului mijlocaș cu pământ, dar și cu familie numeroasă și datorii la bancă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438400" y="2438400"/>
            <a:ext cx="3886200" cy="13716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400" b="1" i="1" dirty="0"/>
              <a:t>STATUTUL SOCIAL</a:t>
            </a:r>
            <a:endParaRPr lang="en-US" sz="2400" b="1" i="1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276600" y="762000"/>
            <a:ext cx="914400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0" y="228600"/>
            <a:ext cx="4343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i="1" u="sng" dirty="0"/>
              <a:t>Pater familias ( cap de familie)</a:t>
            </a:r>
            <a:endParaRPr lang="en-US" sz="2400" b="1" i="1" u="sng" dirty="0"/>
          </a:p>
        </p:txBody>
      </p:sp>
      <p:sp>
        <p:nvSpPr>
          <p:cNvPr id="11" name="Down Arrow 10"/>
          <p:cNvSpPr/>
          <p:nvPr/>
        </p:nvSpPr>
        <p:spPr>
          <a:xfrm>
            <a:off x="1524000" y="685800"/>
            <a:ext cx="228600" cy="6096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0" y="1371600"/>
            <a:ext cx="373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o-RO" dirty="0"/>
              <a:t> reiese indirect din poziția pe care o ocupă la masă „Locul lui era pragul celei de-a doua odăi, de pe care  el stăpânea cu privirea pe fiecare”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3733800"/>
            <a:ext cx="266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o-RO" dirty="0"/>
              <a:t>Reiese direct, din vorbele naratorului            ( prezentarea scenei cinei) „Moromete stătea parcă deasupra tuturor”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0" y="4114800"/>
            <a:ext cx="403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o-RO" dirty="0"/>
              <a:t>Din scena cinei, se deduce că Ilie Moromete  este </a:t>
            </a:r>
            <a:r>
              <a:rPr lang="ro-RO" b="1" i="1" dirty="0"/>
              <a:t>tatăl</a:t>
            </a:r>
            <a:r>
              <a:rPr lang="ro-RO" dirty="0"/>
              <a:t> a 6 copii (3 din prima căsătorie: Paraschiv, Achim și Nilă și 3 din căsătoria cu Catrina : Tita, Ilinca, Niculae)</a:t>
            </a:r>
          </a:p>
          <a:p>
            <a:pPr algn="just">
              <a:buFont typeface="Wingdings" pitchFamily="2" charset="2"/>
              <a:buChar char="Ø"/>
            </a:pPr>
            <a:r>
              <a:rPr lang="ro-RO" dirty="0"/>
              <a:t>Este </a:t>
            </a:r>
            <a:r>
              <a:rPr lang="ro-RO" b="1" i="1" dirty="0"/>
              <a:t>soțul </a:t>
            </a:r>
            <a:r>
              <a:rPr lang="ro-RO" dirty="0"/>
              <a:t>Catrinei, cel de-al doilea soț al acesteia </a:t>
            </a:r>
          </a:p>
          <a:p>
            <a:pPr algn="just">
              <a:buFont typeface="Wingdings" pitchFamily="2" charset="2"/>
              <a:buChar char="Ø"/>
            </a:pPr>
            <a:r>
              <a:rPr lang="ro-RO" dirty="0"/>
              <a:t>Este </a:t>
            </a:r>
            <a:r>
              <a:rPr lang="ro-RO" b="1" i="1" dirty="0"/>
              <a:t>fratele</a:t>
            </a:r>
            <a:r>
              <a:rPr lang="ro-RO" dirty="0"/>
              <a:t> Mariei (cunoscută ca Guica, în sat)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648200" y="685800"/>
            <a:ext cx="838200" cy="175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86400" y="22860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i="1" u="sng" dirty="0"/>
              <a:t>Țăranul mijlocaș</a:t>
            </a:r>
            <a:endParaRPr lang="en-US" sz="2400" b="1" i="1" u="sng" dirty="0"/>
          </a:p>
        </p:txBody>
      </p:sp>
      <p:sp>
        <p:nvSpPr>
          <p:cNvPr id="23" name="Down Arrow 22"/>
          <p:cNvSpPr/>
          <p:nvPr/>
        </p:nvSpPr>
        <p:spPr>
          <a:xfrm>
            <a:off x="1295400" y="2667000"/>
            <a:ext cx="381000" cy="9906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2133600" y="5257800"/>
            <a:ext cx="1219200" cy="381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6629400" y="685800"/>
            <a:ext cx="228600" cy="6096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638800" y="15240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o-RO" dirty="0"/>
              <a:t>Autoritar atât în cadrul familiei patriarhale, cât și în colectivitatea rurală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048000" y="2819400"/>
            <a:ext cx="2438400" cy="10668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i="1" dirty="0">
                <a:solidFill>
                  <a:sysClr val="windowText" lastClr="000000"/>
                </a:solidFill>
              </a:rPr>
              <a:t>STATUTUL MORAL</a:t>
            </a:r>
            <a:endParaRPr lang="en-US" sz="2400" b="1" i="1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724400" y="1295400"/>
            <a:ext cx="381000" cy="152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267200" y="533400"/>
            <a:ext cx="1905000" cy="6858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solidFill>
                  <a:sysClr val="windowText" lastClr="000000"/>
                </a:solidFill>
              </a:rPr>
              <a:t>Autoritatea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876800" y="1371600"/>
            <a:ext cx="1828800" cy="16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6553200" y="685800"/>
            <a:ext cx="1752600" cy="6096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ysClr val="windowText" lastClr="000000"/>
                </a:solidFill>
              </a:rPr>
              <a:t>Ironia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18" name="Straight Arrow Connector 17"/>
          <p:cNvCxnSpPr>
            <a:stCxn id="4" idx="6"/>
          </p:cNvCxnSpPr>
          <p:nvPr/>
        </p:nvCxnSpPr>
        <p:spPr>
          <a:xfrm flipV="1">
            <a:off x="5486400" y="2514600"/>
            <a:ext cx="1447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6934200" y="1981200"/>
            <a:ext cx="1752600" cy="6858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ysClr val="windowText" lastClr="000000"/>
                </a:solidFill>
              </a:rPr>
              <a:t>Inteligența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257800" y="3581400"/>
            <a:ext cx="1371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781800" y="3200400"/>
            <a:ext cx="2057400" cy="6858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ysClr val="windowText" lastClr="000000"/>
                </a:solidFill>
              </a:rPr>
              <a:t>Reflexivitatea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25" name="Straight Arrow Connector 24"/>
          <p:cNvCxnSpPr>
            <a:endCxn id="26" idx="2"/>
          </p:cNvCxnSpPr>
          <p:nvPr/>
        </p:nvCxnSpPr>
        <p:spPr>
          <a:xfrm>
            <a:off x="5029200" y="3733800"/>
            <a:ext cx="1371600" cy="952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6400800" y="4343400"/>
            <a:ext cx="1981200" cy="6858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ysClr val="windowText" lastClr="000000"/>
                </a:solidFill>
              </a:rPr>
              <a:t>Umorul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4572000" y="3886200"/>
            <a:ext cx="18288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6477000" y="5410200"/>
            <a:ext cx="2286000" cy="8382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ysClr val="windowText" lastClr="000000"/>
                </a:solidFill>
              </a:rPr>
              <a:t>Spontaneitatea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2743200" y="3733800"/>
            <a:ext cx="6096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1066800" y="4800600"/>
            <a:ext cx="4267200" cy="20574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o-RO" dirty="0">
                <a:solidFill>
                  <a:sysClr val="windowText" lastClr="000000"/>
                </a:solidFill>
              </a:rPr>
              <a:t>Sociabilitatea( este sfătos, îi place să discute, câștigă simpatia și admirația prietenilor săi              scena </a:t>
            </a:r>
          </a:p>
          <a:p>
            <a:pPr algn="just"/>
            <a:r>
              <a:rPr lang="ro-RO" dirty="0">
                <a:solidFill>
                  <a:sysClr val="windowText" lastClr="000000"/>
                </a:solidFill>
              </a:rPr>
              <a:t>din poiana fierăriei lui Iocan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2590800" y="5791200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>
            <a:stCxn id="4" idx="0"/>
          </p:cNvCxnSpPr>
          <p:nvPr/>
        </p:nvCxnSpPr>
        <p:spPr>
          <a:xfrm flipH="1" flipV="1">
            <a:off x="3505200" y="1371600"/>
            <a:ext cx="7620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1600200" y="228600"/>
            <a:ext cx="2438400" cy="11430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ysClr val="windowText" lastClr="000000"/>
                </a:solidFill>
              </a:rPr>
              <a:t>Spirit analitic 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H="1" flipV="1">
            <a:off x="2514600" y="2590800"/>
            <a:ext cx="11430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0" y="1524000"/>
            <a:ext cx="2514600" cy="28194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o-RO" dirty="0">
                <a:solidFill>
                  <a:sysClr val="windowText" lastClr="000000"/>
                </a:solidFill>
              </a:rPr>
              <a:t>Independența        ( „Domnule , eu întotdeauna am dus o viață independentă”)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048000" y="2819400"/>
            <a:ext cx="2819400" cy="1219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400" b="1" i="1" dirty="0"/>
              <a:t>STATUTUL PSIHOLOGIC</a:t>
            </a:r>
            <a:endParaRPr lang="en-US" sz="2400" b="1" i="1" dirty="0"/>
          </a:p>
        </p:txBody>
      </p:sp>
      <p:sp>
        <p:nvSpPr>
          <p:cNvPr id="5" name="Rounded Rectangle 4"/>
          <p:cNvSpPr/>
          <p:nvPr/>
        </p:nvSpPr>
        <p:spPr>
          <a:xfrm>
            <a:off x="2971800" y="304800"/>
            <a:ext cx="2743200" cy="1219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o-RO" b="1" i="1" dirty="0"/>
              <a:t>3 constante psihologice:</a:t>
            </a:r>
          </a:p>
          <a:p>
            <a:pPr algn="just">
              <a:buFont typeface="Wingdings" pitchFamily="2" charset="2"/>
              <a:buChar char="Ø"/>
            </a:pPr>
            <a:r>
              <a:rPr lang="ro-RO" b="1" i="1" dirty="0"/>
              <a:t>IRONIA</a:t>
            </a:r>
          </a:p>
          <a:p>
            <a:pPr algn="just">
              <a:buFont typeface="Wingdings" pitchFamily="2" charset="2"/>
              <a:buChar char="Ø"/>
            </a:pPr>
            <a:r>
              <a:rPr lang="ro-RO" b="1" i="1" dirty="0"/>
              <a:t>DISIMULAREA</a:t>
            </a:r>
          </a:p>
          <a:p>
            <a:pPr algn="just">
              <a:buFont typeface="Wingdings" pitchFamily="2" charset="2"/>
              <a:buChar char="Ø"/>
            </a:pPr>
            <a:r>
              <a:rPr lang="ro-RO" b="1" i="1" dirty="0"/>
              <a:t>TEHNICA AMÂNĂRII</a:t>
            </a:r>
            <a:endParaRPr lang="en-US" b="1" i="1" dirty="0"/>
          </a:p>
        </p:txBody>
      </p:sp>
      <p:sp>
        <p:nvSpPr>
          <p:cNvPr id="6" name="Up-Down Arrow 5"/>
          <p:cNvSpPr/>
          <p:nvPr/>
        </p:nvSpPr>
        <p:spPr>
          <a:xfrm>
            <a:off x="4191000" y="1524000"/>
            <a:ext cx="457200" cy="1295400"/>
          </a:xfrm>
          <a:prstGeom prst="up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52400" y="1905000"/>
            <a:ext cx="2209800" cy="2667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o-RO" dirty="0"/>
              <a:t>IRONIA este o armă psihologică pentru a se sustrage tragismul existențial . </a:t>
            </a:r>
          </a:p>
          <a:p>
            <a:pPr algn="just"/>
            <a:r>
              <a:rPr lang="ro-RO" dirty="0"/>
              <a:t>(„ Las-o ,mă, că e plină de găini și miei.”- în scena cinei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4" idx="2"/>
            <a:endCxn id="10" idx="3"/>
          </p:cNvCxnSpPr>
          <p:nvPr/>
        </p:nvCxnSpPr>
        <p:spPr>
          <a:xfrm flipH="1" flipV="1">
            <a:off x="2362200" y="3238500"/>
            <a:ext cx="685800" cy="190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295400" y="5257800"/>
            <a:ext cx="6324600" cy="114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o-RO" dirty="0"/>
              <a:t>DISIMULAREA este capacitatea/ talentul de a juca teatru ( scena dialogului cu agentul fiscal Jupuitu: strigă la cei din familie, la Catrina , Paraschiv, deși știa că nu erau acasă)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4" idx="4"/>
            <a:endCxn id="14" idx="0"/>
          </p:cNvCxnSpPr>
          <p:nvPr/>
        </p:nvCxnSpPr>
        <p:spPr>
          <a:xfrm>
            <a:off x="4457700" y="4038600"/>
            <a:ext cx="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324600" y="2057400"/>
            <a:ext cx="2819400" cy="1828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o-RO" dirty="0"/>
              <a:t>TEHNICA AMÂNĂRII:</a:t>
            </a:r>
          </a:p>
          <a:p>
            <a:pPr algn="just"/>
            <a:r>
              <a:rPr lang="ro-RO" dirty="0"/>
              <a:t>Scena vinderii salcâmului , dialogul cu Tudor Bălosu, vecinul său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4" idx="6"/>
            <a:endCxn id="19" idx="1"/>
          </p:cNvCxnSpPr>
          <p:nvPr/>
        </p:nvCxnSpPr>
        <p:spPr>
          <a:xfrm flipV="1">
            <a:off x="5867400" y="2971800"/>
            <a:ext cx="457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409</Words>
  <Application>Microsoft Office PowerPoint</Application>
  <PresentationFormat>On-screen Show (4:3)</PresentationFormat>
  <Paragraphs>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IOANA</dc:creator>
  <cp:lastModifiedBy>Cristina Bida</cp:lastModifiedBy>
  <cp:revision>17</cp:revision>
  <dcterms:created xsi:type="dcterms:W3CDTF">2020-03-24T13:30:24Z</dcterms:created>
  <dcterms:modified xsi:type="dcterms:W3CDTF">2020-12-14T21:16:20Z</dcterms:modified>
</cp:coreProperties>
</file>